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83" r:id="rId3"/>
    <p:sldId id="396" r:id="rId4"/>
    <p:sldId id="384" r:id="rId5"/>
    <p:sldId id="385" r:id="rId6"/>
    <p:sldId id="399" r:id="rId7"/>
    <p:sldId id="398" r:id="rId8"/>
    <p:sldId id="389" r:id="rId9"/>
    <p:sldId id="400" r:id="rId10"/>
    <p:sldId id="386" r:id="rId11"/>
    <p:sldId id="401" r:id="rId12"/>
    <p:sldId id="391" r:id="rId13"/>
    <p:sldId id="390" r:id="rId14"/>
    <p:sldId id="392" r:id="rId15"/>
    <p:sldId id="387" r:id="rId16"/>
    <p:sldId id="402" r:id="rId17"/>
    <p:sldId id="393" r:id="rId18"/>
    <p:sldId id="394" r:id="rId19"/>
    <p:sldId id="395" r:id="rId20"/>
  </p:sldIdLst>
  <p:sldSz cx="9144000" cy="5143500" type="screen16x9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5" autoAdjust="0"/>
    <p:restoredTop sz="93223" autoAdjust="0"/>
  </p:normalViewPr>
  <p:slideViewPr>
    <p:cSldViewPr>
      <p:cViewPr>
        <p:scale>
          <a:sx n="70" d="100"/>
          <a:sy n="70" d="100"/>
        </p:scale>
        <p:origin x="-1488" y="-8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027E-FD26-4005-959D-7B4DDF3FA2CB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6996-2940-4416-A1B9-45A59BCDAD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6996-2940-4416-A1B9-45A59BCDAD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4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2A0CB94-95B0-4C0A-87E8-2A80EF9CE9E8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dirty="0" err="1" smtClean="0">
                <a:ea typeface="ＭＳ Ｐゴシック" pitchFamily="1" charset="-128"/>
              </a:rPr>
              <a:t>You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may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try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to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find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examples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for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other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purposes</a:t>
            </a:r>
            <a:r>
              <a:rPr lang="nl-NL" baseline="0" dirty="0" smtClean="0">
                <a:ea typeface="ＭＳ Ｐゴシック" pitchFamily="1" charset="-128"/>
              </a:rPr>
              <a:t> of the </a:t>
            </a:r>
            <a:r>
              <a:rPr lang="nl-NL" baseline="0" dirty="0" err="1" smtClean="0">
                <a:ea typeface="ＭＳ Ｐゴシック" pitchFamily="1" charset="-128"/>
              </a:rPr>
              <a:t>chimney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sweepers</a:t>
            </a:r>
            <a:r>
              <a:rPr lang="nl-NL" baseline="0" dirty="0" smtClean="0">
                <a:ea typeface="ＭＳ Ｐゴシック" pitchFamily="1" charset="-128"/>
              </a:rPr>
              <a:t> model (</a:t>
            </a:r>
            <a:r>
              <a:rPr lang="nl-NL" baseline="0" dirty="0" err="1" smtClean="0">
                <a:ea typeface="ＭＳ Ｐゴシック" pitchFamily="1" charset="-128"/>
              </a:rPr>
              <a:t>think</a:t>
            </a:r>
            <a:r>
              <a:rPr lang="nl-NL" baseline="0" dirty="0" smtClean="0">
                <a:ea typeface="ＭＳ Ｐゴシック" pitchFamily="1" charset="-128"/>
              </a:rPr>
              <a:t> of </a:t>
            </a:r>
            <a:r>
              <a:rPr lang="nl-NL" baseline="0" dirty="0" err="1" smtClean="0">
                <a:ea typeface="ＭＳ Ｐゴシック" pitchFamily="1" charset="-128"/>
              </a:rPr>
              <a:t>analysing</a:t>
            </a:r>
            <a:r>
              <a:rPr lang="nl-NL" baseline="0" dirty="0" smtClean="0">
                <a:ea typeface="ＭＳ Ｐゴシック" pitchFamily="1" charset="-128"/>
              </a:rPr>
              <a:t>, </a:t>
            </a:r>
            <a:r>
              <a:rPr lang="nl-NL" baseline="0" dirty="0" err="1" smtClean="0">
                <a:ea typeface="ＭＳ Ｐゴシック" pitchFamily="1" charset="-128"/>
              </a:rPr>
              <a:t>predicting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and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unifying</a:t>
            </a:r>
            <a:r>
              <a:rPr lang="nl-NL" baseline="0" dirty="0" smtClean="0">
                <a:ea typeface="ＭＳ Ｐゴシック" pitchFamily="1" charset="-128"/>
              </a:rPr>
              <a:t>)</a:t>
            </a:r>
            <a:endParaRPr lang="nl-NL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2A0CB94-95B0-4C0A-87E8-2A80EF9CE9E8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dirty="0" err="1" smtClean="0">
                <a:ea typeface="ＭＳ Ｐゴシック" pitchFamily="1" charset="-128"/>
              </a:rPr>
              <a:t>You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may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try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to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find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examples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for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other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purposes</a:t>
            </a:r>
            <a:r>
              <a:rPr lang="nl-NL" baseline="0" dirty="0" smtClean="0">
                <a:ea typeface="ＭＳ Ｐゴシック" pitchFamily="1" charset="-128"/>
              </a:rPr>
              <a:t> of the </a:t>
            </a:r>
            <a:r>
              <a:rPr lang="nl-NL" baseline="0" dirty="0" err="1" smtClean="0">
                <a:ea typeface="ＭＳ Ｐゴシック" pitchFamily="1" charset="-128"/>
              </a:rPr>
              <a:t>chimney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sweepers</a:t>
            </a:r>
            <a:r>
              <a:rPr lang="nl-NL" baseline="0" dirty="0" smtClean="0">
                <a:ea typeface="ＭＳ Ｐゴシック" pitchFamily="1" charset="-128"/>
              </a:rPr>
              <a:t> model (</a:t>
            </a:r>
            <a:r>
              <a:rPr lang="nl-NL" baseline="0" dirty="0" err="1" smtClean="0">
                <a:ea typeface="ＭＳ Ｐゴシック" pitchFamily="1" charset="-128"/>
              </a:rPr>
              <a:t>think</a:t>
            </a:r>
            <a:r>
              <a:rPr lang="nl-NL" baseline="0" dirty="0" smtClean="0">
                <a:ea typeface="ＭＳ Ｐゴシック" pitchFamily="1" charset="-128"/>
              </a:rPr>
              <a:t> of </a:t>
            </a:r>
            <a:r>
              <a:rPr lang="nl-NL" baseline="0" dirty="0" err="1" smtClean="0">
                <a:ea typeface="ＭＳ Ｐゴシック" pitchFamily="1" charset="-128"/>
              </a:rPr>
              <a:t>analysing</a:t>
            </a:r>
            <a:r>
              <a:rPr lang="nl-NL" baseline="0" dirty="0" smtClean="0">
                <a:ea typeface="ＭＳ Ｐゴシック" pitchFamily="1" charset="-128"/>
              </a:rPr>
              <a:t>, </a:t>
            </a:r>
            <a:r>
              <a:rPr lang="nl-NL" baseline="0" dirty="0" err="1" smtClean="0">
                <a:ea typeface="ＭＳ Ｐゴシック" pitchFamily="1" charset="-128"/>
              </a:rPr>
              <a:t>predicting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and</a:t>
            </a:r>
            <a:r>
              <a:rPr lang="nl-NL" baseline="0" dirty="0" smtClean="0">
                <a:ea typeface="ＭＳ Ｐゴシック" pitchFamily="1" charset="-128"/>
              </a:rPr>
              <a:t> </a:t>
            </a:r>
            <a:r>
              <a:rPr lang="nl-NL" baseline="0" dirty="0" err="1" smtClean="0">
                <a:ea typeface="ＭＳ Ｐゴシック" pitchFamily="1" charset="-128"/>
              </a:rPr>
              <a:t>unifying</a:t>
            </a:r>
            <a:r>
              <a:rPr lang="nl-NL" baseline="0" dirty="0" smtClean="0">
                <a:ea typeface="ＭＳ Ｐゴシック" pitchFamily="1" charset="-128"/>
              </a:rPr>
              <a:t>)</a:t>
            </a:r>
            <a:endParaRPr lang="nl-NL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2A0CB94-95B0-4C0A-87E8-2A80EF9CE9E8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2A0CB94-95B0-4C0A-87E8-2A80EF9CE9E8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2A0CB94-95B0-4C0A-87E8-2A80EF9CE9E8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C9EE05B-9151-42B1-B134-EB818C1EDC2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dirty="0" smtClean="0">
                <a:ea typeface="ＭＳ Ｐゴシック" pitchFamily="1" charset="-128"/>
              </a:rPr>
              <a:t>How </a:t>
            </a:r>
            <a:r>
              <a:rPr lang="nl-NL" dirty="0" err="1" smtClean="0">
                <a:ea typeface="ＭＳ Ｐゴシック" pitchFamily="1" charset="-128"/>
              </a:rPr>
              <a:t>to</a:t>
            </a:r>
            <a:r>
              <a:rPr lang="nl-NL" dirty="0" smtClean="0">
                <a:ea typeface="ＭＳ Ｐゴシック" pitchFamily="1" charset="-128"/>
              </a:rPr>
              <a:t> trust </a:t>
            </a:r>
            <a:r>
              <a:rPr lang="nl-NL" dirty="0" err="1" smtClean="0">
                <a:ea typeface="ＭＳ Ｐゴシック" pitchFamily="1" charset="-128"/>
              </a:rPr>
              <a:t>models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will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be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explained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further</a:t>
            </a:r>
            <a:r>
              <a:rPr lang="nl-NL" dirty="0" smtClean="0">
                <a:ea typeface="ＭＳ Ｐゴシック" pitchFamily="1" charset="-128"/>
              </a:rPr>
              <a:t> in </a:t>
            </a:r>
            <a:r>
              <a:rPr lang="nl-NL" dirty="0" err="1" smtClean="0">
                <a:ea typeface="ＭＳ Ｐゴシック" pitchFamily="1" charset="-128"/>
              </a:rPr>
              <a:t>chapter</a:t>
            </a:r>
            <a:r>
              <a:rPr lang="nl-NL" dirty="0" smtClean="0">
                <a:ea typeface="ＭＳ Ｐゴシック" pitchFamily="1" charset="-128"/>
              </a:rPr>
              <a:t> 6.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C9EE05B-9151-42B1-B134-EB818C1EDC2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C9EE05B-9151-42B1-B134-EB818C1EDC2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C9EE05B-9151-42B1-B134-EB818C1EDC2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C9EE05B-9151-42B1-B134-EB818C1EDC2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8C1D828-0C0C-4744-B460-6DC37B2D5E7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8C1D828-0C0C-4744-B460-6DC37B2D5E7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CCFDCB3-6700-43F7-A27D-05279378972C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68C9E5D-905D-4C27-B6F3-D98EC5E6168A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68C9E5D-905D-4C27-B6F3-D98EC5E6168A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68C9E5D-905D-4C27-B6F3-D98EC5E6168A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68C9E5D-905D-4C27-B6F3-D98EC5E6168A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68C9E5D-905D-4C27-B6F3-D98EC5E6168A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17/07/2014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17/07/2014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17/07/2014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B90-5919-426D-9FC7-4414B1939A03}" type="datetimeFigureOut">
              <a:rPr lang="en-GB" smtClean="0"/>
              <a:pPr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esvanoverveld.com/Accel/accel.htm?script=chimneySweepers2.tx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eesvanoverveld.com/Accel/accel.htm?script=chimneySweepers1.t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core Course on Modeling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/>
          </a:bodyPr>
          <a:lstStyle/>
          <a:p>
            <a:r>
              <a:rPr lang="nl-NL" sz="1600" dirty="0" err="1"/>
              <a:t>Introduction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Modeling</a:t>
            </a:r>
          </a:p>
          <a:p>
            <a:r>
              <a:rPr lang="nl-NL" sz="1600" dirty="0"/>
              <a:t>0LAB0 0LBB0 0LCB0 </a:t>
            </a:r>
            <a:r>
              <a:rPr lang="nl-NL" sz="1600" dirty="0" smtClean="0"/>
              <a:t>0LDB0</a:t>
            </a:r>
          </a:p>
          <a:p>
            <a:r>
              <a:rPr lang="nl-NL" sz="1600" dirty="0" smtClean="0">
                <a:hlinkClick r:id="rId3"/>
              </a:rPr>
              <a:t>c.w.a.m.v.overveld@tue.nl</a:t>
            </a:r>
            <a:endParaRPr lang="nl-NL" sz="1600" dirty="0"/>
          </a:p>
          <a:p>
            <a:r>
              <a:rPr lang="nl-NL" sz="1600" dirty="0" smtClean="0">
                <a:hlinkClick r:id="rId4"/>
              </a:rPr>
              <a:t>v.a.j.borghuis@tue.nl</a:t>
            </a:r>
            <a:r>
              <a:rPr lang="nl-NL" sz="1600" dirty="0" smtClean="0"/>
              <a:t> </a:t>
            </a:r>
          </a:p>
          <a:p>
            <a:endParaRPr lang="nl-NL" sz="1600" dirty="0"/>
          </a:p>
          <a:p>
            <a:r>
              <a:rPr lang="nl-NL" sz="1600" dirty="0" smtClean="0"/>
              <a:t>S.18</a:t>
            </a:r>
            <a:endParaRPr lang="en-US" sz="1600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2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  <a:effectLst/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9051408" cy="492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could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think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of?</a:t>
            </a:r>
            <a:endParaRPr lang="nl-N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1520" y="1135653"/>
            <a:ext cx="4765350" cy="2246769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interested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sweepers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Eindhoven?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691679" y="904820"/>
            <a:ext cx="2094258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6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  <a:effectLst/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9051408" cy="17851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could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think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e.g. </a:t>
            </a:r>
            <a:r>
              <a:rPr lang="nl-N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endParaRPr lang="nl-NL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are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there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at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least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nl-N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200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Chimney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Sweepers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so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that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we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can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begin a professional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journal</a:t>
            </a:r>
            <a:r>
              <a:rPr lang="nl-N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?</a:t>
            </a:r>
          </a:p>
          <a:p>
            <a:pPr algn="l" eaLnBrk="1" hangingPunct="1">
              <a:buFontTx/>
              <a:buNone/>
            </a:pPr>
            <a:endParaRPr lang="nl-N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94400" y="3506400"/>
            <a:ext cx="9180512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so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we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only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need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to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know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if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NrChSwIE</a:t>
            </a:r>
            <a:r>
              <a:rPr lang="nl-N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&gt; 300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 bldLvl="5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9036496" cy="17851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could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think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e.g. </a:t>
            </a:r>
            <a:r>
              <a:rPr lang="nl-N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endParaRPr lang="nl-NL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are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there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less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than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50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Chimney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Sweepers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so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that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we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can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have next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year’s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ChSw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convention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meeting in the Restaurant ‘the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Swinging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Sweeper</a:t>
            </a:r>
            <a:r>
              <a:rPr lang="nl-N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?’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94400" y="3507854"/>
            <a:ext cx="7668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so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we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only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need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to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know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if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NrChSwIE</a:t>
            </a:r>
            <a:r>
              <a:rPr lang="nl-N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&lt;50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 bldLvl="5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9036496" cy="17851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could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think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e.g. </a:t>
            </a:r>
            <a:r>
              <a:rPr lang="nl-N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endParaRPr lang="nl-NL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are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there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about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as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many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Chimney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Sweepers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as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there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are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Sewer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Cleaners</a:t>
            </a:r>
            <a:r>
              <a:rPr lang="nl-NL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(=23) </a:t>
            </a:r>
            <a:r>
              <a:rPr lang="nl-NL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so</a:t>
            </a:r>
            <a:r>
              <a:rPr lang="nl-N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that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we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can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form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efficient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‘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Chimney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and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Sewage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Control </a:t>
            </a:r>
            <a:r>
              <a:rPr lang="nl-NL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and</a:t>
            </a: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 Service Units</a:t>
            </a:r>
            <a:r>
              <a:rPr lang="nl-N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Wingdings" pitchFamily="2" charset="2"/>
              </a:rPr>
              <a:t>’?</a:t>
            </a:r>
            <a:endParaRPr lang="nl-N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  <a:sym typeface="Wingdings" pitchFamily="2" charset="2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94400" y="3506400"/>
            <a:ext cx="93196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so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we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only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need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to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know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if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NrChSwIE</a:t>
            </a:r>
            <a:r>
              <a:rPr lang="nl-N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is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between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20 </a:t>
            </a: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and</a:t>
            </a: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30</a:t>
            </a:r>
            <a:endParaRPr lang="nl-N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 bldLvl="5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280400" cy="49244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could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think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94400" y="1420551"/>
            <a:ext cx="9036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…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each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purpose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poses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different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challenges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allows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different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approximations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  <a:effectLst/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www.sxc.hu/pic/l/d/do/doortenj/836231_861294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7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158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280400" cy="492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trust the model?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elaborated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6)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79096" y="2248585"/>
            <a:ext cx="4572000" cy="23083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http://www.sxc.hu/browse.phtml?f=download&amp;id=836231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94400" y="914400"/>
            <a:ext cx="89496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Confront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second, independent model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1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  <a:effectLst/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hoek 1"/>
          <p:cNvSpPr/>
          <p:nvPr/>
        </p:nvSpPr>
        <p:spPr>
          <a:xfrm rot="5400000">
            <a:off x="8335922" y="3671376"/>
            <a:ext cx="1617751" cy="21544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http://www.sxc.hu/photo/802363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280400" cy="492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trust the model?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elaborated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6)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94400" y="914400"/>
            <a:ext cx="89496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Confront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second, independent model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09293" y="1774433"/>
            <a:ext cx="4554795" cy="2246769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approaches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sweepers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Eindhoven?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105437" y="1543600"/>
            <a:ext cx="2094258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6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  <a:effectLst/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sand in hand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7"/>
          <a:stretch/>
        </p:blipFill>
        <p:spPr bwMode="auto">
          <a:xfrm>
            <a:off x="5436097" y="2282"/>
            <a:ext cx="3744416" cy="5141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5400000">
            <a:off x="8335922" y="3671376"/>
            <a:ext cx="1617751" cy="21544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http://www.sxc.hu/photo/802363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180016" y="2859782"/>
            <a:ext cx="5544112" cy="17851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nl-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soot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ashes</a:t>
            </a:r>
            <a:endParaRPr lang="nl-NL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nl-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disposed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Soot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Depot?</a:t>
            </a:r>
          </a:p>
          <a:p>
            <a:pPr lvl="1" algn="l" eaLnBrk="1" hangingPunct="1"/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280400" cy="492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trust the model?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elaborated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6)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94400" y="914400"/>
            <a:ext cx="89496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Confront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second, independent model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4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180528" y="2858400"/>
            <a:ext cx="7201798" cy="1477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nl-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endParaRPr lang="nl-NL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nl-NL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</a:t>
            </a:r>
            <a:r>
              <a:rPr lang="nl-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sweeper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l-NL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nl-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crowds</a:t>
            </a:r>
            <a:r>
              <a:rPr lang="nl-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)?</a:t>
            </a:r>
            <a:endParaRPr lang="nl-NL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  <a:effectLst/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www.sxc.hu/pic/l/a/am/amab7/811693_8256033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8" b="100000" l="705" r="899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913" y="-144016"/>
            <a:ext cx="7768826" cy="53080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5400000">
            <a:off x="6858798" y="2248585"/>
            <a:ext cx="4572000" cy="215444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http://www.sxc.hu/browse.phtml?f=download&amp;id=811693</a:t>
            </a:r>
          </a:p>
        </p:txBody>
      </p:sp>
      <p:sp>
        <p:nvSpPr>
          <p:cNvPr id="3" name="Vrije vorm 2"/>
          <p:cNvSpPr/>
          <p:nvPr/>
        </p:nvSpPr>
        <p:spPr>
          <a:xfrm>
            <a:off x="6372200" y="1275606"/>
            <a:ext cx="198864" cy="287299"/>
          </a:xfrm>
          <a:custGeom>
            <a:avLst/>
            <a:gdLst>
              <a:gd name="connsiteX0" fmla="*/ 118 w 198686"/>
              <a:gd name="connsiteY0" fmla="*/ 38391 h 315209"/>
              <a:gd name="connsiteX1" fmla="*/ 116400 w 198686"/>
              <a:gd name="connsiteY1" fmla="*/ 22534 h 315209"/>
              <a:gd name="connsiteX2" fmla="*/ 190398 w 198686"/>
              <a:gd name="connsiteY2" fmla="*/ 239242 h 315209"/>
              <a:gd name="connsiteX3" fmla="*/ 190398 w 198686"/>
              <a:gd name="connsiteY3" fmla="*/ 276240 h 315209"/>
              <a:gd name="connsiteX4" fmla="*/ 132257 w 198686"/>
              <a:gd name="connsiteY4" fmla="*/ 265669 h 315209"/>
              <a:gd name="connsiteX5" fmla="*/ 95258 w 198686"/>
              <a:gd name="connsiteY5" fmla="*/ 302668 h 315209"/>
              <a:gd name="connsiteX6" fmla="*/ 118 w 198686"/>
              <a:gd name="connsiteY6" fmla="*/ 38391 h 315209"/>
              <a:gd name="connsiteX0" fmla="*/ 296 w 198864"/>
              <a:gd name="connsiteY0" fmla="*/ 36713 h 287299"/>
              <a:gd name="connsiteX1" fmla="*/ 116578 w 198864"/>
              <a:gd name="connsiteY1" fmla="*/ 20856 h 287299"/>
              <a:gd name="connsiteX2" fmla="*/ 190576 w 198864"/>
              <a:gd name="connsiteY2" fmla="*/ 237564 h 287299"/>
              <a:gd name="connsiteX3" fmla="*/ 190576 w 198864"/>
              <a:gd name="connsiteY3" fmla="*/ 274562 h 287299"/>
              <a:gd name="connsiteX4" fmla="*/ 132435 w 198864"/>
              <a:gd name="connsiteY4" fmla="*/ 263991 h 287299"/>
              <a:gd name="connsiteX5" fmla="*/ 84865 w 198864"/>
              <a:gd name="connsiteY5" fmla="*/ 269276 h 287299"/>
              <a:gd name="connsiteX6" fmla="*/ 296 w 198864"/>
              <a:gd name="connsiteY6" fmla="*/ 36713 h 28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64" h="287299">
                <a:moveTo>
                  <a:pt x="296" y="36713"/>
                </a:moveTo>
                <a:cubicBezTo>
                  <a:pt x="5582" y="-4690"/>
                  <a:pt x="84865" y="-12619"/>
                  <a:pt x="116578" y="20856"/>
                </a:cubicBezTo>
                <a:cubicBezTo>
                  <a:pt x="148291" y="54331"/>
                  <a:pt x="178243" y="195280"/>
                  <a:pt x="190576" y="237564"/>
                </a:cubicBezTo>
                <a:cubicBezTo>
                  <a:pt x="202909" y="279848"/>
                  <a:pt x="200266" y="270158"/>
                  <a:pt x="190576" y="274562"/>
                </a:cubicBezTo>
                <a:cubicBezTo>
                  <a:pt x="180886" y="278966"/>
                  <a:pt x="148292" y="259586"/>
                  <a:pt x="132435" y="263991"/>
                </a:cubicBezTo>
                <a:cubicBezTo>
                  <a:pt x="116578" y="268396"/>
                  <a:pt x="107769" y="310679"/>
                  <a:pt x="84865" y="269276"/>
                </a:cubicBezTo>
                <a:cubicBezTo>
                  <a:pt x="61961" y="227873"/>
                  <a:pt x="-4990" y="78116"/>
                  <a:pt x="296" y="367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Vrije vorm 15"/>
          <p:cNvSpPr/>
          <p:nvPr/>
        </p:nvSpPr>
        <p:spPr>
          <a:xfrm rot="17244055">
            <a:off x="6654804" y="2325600"/>
            <a:ext cx="172504" cy="115338"/>
          </a:xfrm>
          <a:custGeom>
            <a:avLst/>
            <a:gdLst>
              <a:gd name="connsiteX0" fmla="*/ 118 w 198686"/>
              <a:gd name="connsiteY0" fmla="*/ 38391 h 315209"/>
              <a:gd name="connsiteX1" fmla="*/ 116400 w 198686"/>
              <a:gd name="connsiteY1" fmla="*/ 22534 h 315209"/>
              <a:gd name="connsiteX2" fmla="*/ 190398 w 198686"/>
              <a:gd name="connsiteY2" fmla="*/ 239242 h 315209"/>
              <a:gd name="connsiteX3" fmla="*/ 190398 w 198686"/>
              <a:gd name="connsiteY3" fmla="*/ 276240 h 315209"/>
              <a:gd name="connsiteX4" fmla="*/ 132257 w 198686"/>
              <a:gd name="connsiteY4" fmla="*/ 265669 h 315209"/>
              <a:gd name="connsiteX5" fmla="*/ 95258 w 198686"/>
              <a:gd name="connsiteY5" fmla="*/ 302668 h 315209"/>
              <a:gd name="connsiteX6" fmla="*/ 118 w 198686"/>
              <a:gd name="connsiteY6" fmla="*/ 38391 h 315209"/>
              <a:gd name="connsiteX0" fmla="*/ 296 w 198864"/>
              <a:gd name="connsiteY0" fmla="*/ 36713 h 287299"/>
              <a:gd name="connsiteX1" fmla="*/ 116578 w 198864"/>
              <a:gd name="connsiteY1" fmla="*/ 20856 h 287299"/>
              <a:gd name="connsiteX2" fmla="*/ 190576 w 198864"/>
              <a:gd name="connsiteY2" fmla="*/ 237564 h 287299"/>
              <a:gd name="connsiteX3" fmla="*/ 190576 w 198864"/>
              <a:gd name="connsiteY3" fmla="*/ 274562 h 287299"/>
              <a:gd name="connsiteX4" fmla="*/ 132435 w 198864"/>
              <a:gd name="connsiteY4" fmla="*/ 263991 h 287299"/>
              <a:gd name="connsiteX5" fmla="*/ 84865 w 198864"/>
              <a:gd name="connsiteY5" fmla="*/ 269276 h 287299"/>
              <a:gd name="connsiteX6" fmla="*/ 296 w 198864"/>
              <a:gd name="connsiteY6" fmla="*/ 36713 h 287299"/>
              <a:gd name="connsiteX0" fmla="*/ 465 w 198461"/>
              <a:gd name="connsiteY0" fmla="*/ 94517 h 345103"/>
              <a:gd name="connsiteX1" fmla="*/ 125526 w 198461"/>
              <a:gd name="connsiteY1" fmla="*/ 9088 h 345103"/>
              <a:gd name="connsiteX2" fmla="*/ 190745 w 198461"/>
              <a:gd name="connsiteY2" fmla="*/ 295368 h 345103"/>
              <a:gd name="connsiteX3" fmla="*/ 190745 w 198461"/>
              <a:gd name="connsiteY3" fmla="*/ 332366 h 345103"/>
              <a:gd name="connsiteX4" fmla="*/ 132604 w 198461"/>
              <a:gd name="connsiteY4" fmla="*/ 321795 h 345103"/>
              <a:gd name="connsiteX5" fmla="*/ 85034 w 198461"/>
              <a:gd name="connsiteY5" fmla="*/ 327080 h 345103"/>
              <a:gd name="connsiteX6" fmla="*/ 465 w 198461"/>
              <a:gd name="connsiteY6" fmla="*/ 94517 h 345103"/>
              <a:gd name="connsiteX0" fmla="*/ 466 w 196270"/>
              <a:gd name="connsiteY0" fmla="*/ 89429 h 340015"/>
              <a:gd name="connsiteX1" fmla="*/ 125527 w 196270"/>
              <a:gd name="connsiteY1" fmla="*/ 4000 h 340015"/>
              <a:gd name="connsiteX2" fmla="*/ 186496 w 196270"/>
              <a:gd name="connsiteY2" fmla="*/ 202791 h 340015"/>
              <a:gd name="connsiteX3" fmla="*/ 190746 w 196270"/>
              <a:gd name="connsiteY3" fmla="*/ 327278 h 340015"/>
              <a:gd name="connsiteX4" fmla="*/ 132605 w 196270"/>
              <a:gd name="connsiteY4" fmla="*/ 316707 h 340015"/>
              <a:gd name="connsiteX5" fmla="*/ 85035 w 196270"/>
              <a:gd name="connsiteY5" fmla="*/ 321992 h 340015"/>
              <a:gd name="connsiteX6" fmla="*/ 466 w 196270"/>
              <a:gd name="connsiteY6" fmla="*/ 89429 h 340015"/>
              <a:gd name="connsiteX0" fmla="*/ 466 w 186522"/>
              <a:gd name="connsiteY0" fmla="*/ 89429 h 343765"/>
              <a:gd name="connsiteX1" fmla="*/ 125527 w 186522"/>
              <a:gd name="connsiteY1" fmla="*/ 4000 h 343765"/>
              <a:gd name="connsiteX2" fmla="*/ 186496 w 186522"/>
              <a:gd name="connsiteY2" fmla="*/ 202791 h 343765"/>
              <a:gd name="connsiteX3" fmla="*/ 132605 w 186522"/>
              <a:gd name="connsiteY3" fmla="*/ 316707 h 343765"/>
              <a:gd name="connsiteX4" fmla="*/ 85035 w 186522"/>
              <a:gd name="connsiteY4" fmla="*/ 321992 h 343765"/>
              <a:gd name="connsiteX5" fmla="*/ 466 w 186522"/>
              <a:gd name="connsiteY5" fmla="*/ 89429 h 343765"/>
              <a:gd name="connsiteX0" fmla="*/ 12 w 186068"/>
              <a:gd name="connsiteY0" fmla="*/ 88689 h 319347"/>
              <a:gd name="connsiteX1" fmla="*/ 125073 w 186068"/>
              <a:gd name="connsiteY1" fmla="*/ 3260 h 319347"/>
              <a:gd name="connsiteX2" fmla="*/ 186042 w 186068"/>
              <a:gd name="connsiteY2" fmla="*/ 202051 h 319347"/>
              <a:gd name="connsiteX3" fmla="*/ 132151 w 186068"/>
              <a:gd name="connsiteY3" fmla="*/ 315967 h 319347"/>
              <a:gd name="connsiteX4" fmla="*/ 132224 w 186068"/>
              <a:gd name="connsiteY4" fmla="*/ 221967 h 319347"/>
              <a:gd name="connsiteX5" fmla="*/ 12 w 186068"/>
              <a:gd name="connsiteY5" fmla="*/ 88689 h 319347"/>
              <a:gd name="connsiteX0" fmla="*/ 12 w 180309"/>
              <a:gd name="connsiteY0" fmla="*/ 121763 h 316973"/>
              <a:gd name="connsiteX1" fmla="*/ 119314 w 180309"/>
              <a:gd name="connsiteY1" fmla="*/ 1196 h 316973"/>
              <a:gd name="connsiteX2" fmla="*/ 180283 w 180309"/>
              <a:gd name="connsiteY2" fmla="*/ 199987 h 316973"/>
              <a:gd name="connsiteX3" fmla="*/ 126392 w 180309"/>
              <a:gd name="connsiteY3" fmla="*/ 313903 h 316973"/>
              <a:gd name="connsiteX4" fmla="*/ 126465 w 180309"/>
              <a:gd name="connsiteY4" fmla="*/ 219903 h 316973"/>
              <a:gd name="connsiteX5" fmla="*/ 12 w 180309"/>
              <a:gd name="connsiteY5" fmla="*/ 121763 h 316973"/>
              <a:gd name="connsiteX0" fmla="*/ 12 w 180323"/>
              <a:gd name="connsiteY0" fmla="*/ 121763 h 229033"/>
              <a:gd name="connsiteX1" fmla="*/ 119314 w 180323"/>
              <a:gd name="connsiteY1" fmla="*/ 1196 h 229033"/>
              <a:gd name="connsiteX2" fmla="*/ 180283 w 180323"/>
              <a:gd name="connsiteY2" fmla="*/ 199987 h 229033"/>
              <a:gd name="connsiteX3" fmla="*/ 126465 w 180323"/>
              <a:gd name="connsiteY3" fmla="*/ 219903 h 229033"/>
              <a:gd name="connsiteX4" fmla="*/ 12 w 180323"/>
              <a:gd name="connsiteY4" fmla="*/ 121763 h 229033"/>
              <a:gd name="connsiteX0" fmla="*/ 14 w 180335"/>
              <a:gd name="connsiteY0" fmla="*/ 146825 h 255411"/>
              <a:gd name="connsiteX1" fmla="*/ 118540 w 180335"/>
              <a:gd name="connsiteY1" fmla="*/ 998 h 255411"/>
              <a:gd name="connsiteX2" fmla="*/ 180285 w 180335"/>
              <a:gd name="connsiteY2" fmla="*/ 225049 h 255411"/>
              <a:gd name="connsiteX3" fmla="*/ 126467 w 180335"/>
              <a:gd name="connsiteY3" fmla="*/ 244965 h 255411"/>
              <a:gd name="connsiteX4" fmla="*/ 14 w 180335"/>
              <a:gd name="connsiteY4" fmla="*/ 146825 h 255411"/>
              <a:gd name="connsiteX0" fmla="*/ 4 w 180287"/>
              <a:gd name="connsiteY0" fmla="*/ 146797 h 243503"/>
              <a:gd name="connsiteX1" fmla="*/ 118530 w 180287"/>
              <a:gd name="connsiteY1" fmla="*/ 970 h 243503"/>
              <a:gd name="connsiteX2" fmla="*/ 180275 w 180287"/>
              <a:gd name="connsiteY2" fmla="*/ 225021 h 243503"/>
              <a:gd name="connsiteX3" fmla="*/ 122618 w 180287"/>
              <a:gd name="connsiteY3" fmla="*/ 221512 h 243503"/>
              <a:gd name="connsiteX4" fmla="*/ 4 w 180287"/>
              <a:gd name="connsiteY4" fmla="*/ 146797 h 243503"/>
              <a:gd name="connsiteX0" fmla="*/ 4 w 180471"/>
              <a:gd name="connsiteY0" fmla="*/ 146401 h 230677"/>
              <a:gd name="connsiteX1" fmla="*/ 118530 w 180471"/>
              <a:gd name="connsiteY1" fmla="*/ 574 h 230677"/>
              <a:gd name="connsiteX2" fmla="*/ 180460 w 180471"/>
              <a:gd name="connsiteY2" fmla="*/ 205221 h 230677"/>
              <a:gd name="connsiteX3" fmla="*/ 122618 w 180471"/>
              <a:gd name="connsiteY3" fmla="*/ 221116 h 230677"/>
              <a:gd name="connsiteX4" fmla="*/ 4 w 180471"/>
              <a:gd name="connsiteY4" fmla="*/ 146401 h 23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71" h="230677">
                <a:moveTo>
                  <a:pt x="4" y="146401"/>
                </a:moveTo>
                <a:cubicBezTo>
                  <a:pt x="-677" y="109644"/>
                  <a:pt x="88454" y="-9229"/>
                  <a:pt x="118530" y="574"/>
                </a:cubicBezTo>
                <a:cubicBezTo>
                  <a:pt x="148606" y="10377"/>
                  <a:pt x="179779" y="168464"/>
                  <a:pt x="180460" y="205221"/>
                </a:cubicBezTo>
                <a:cubicBezTo>
                  <a:pt x="181141" y="241978"/>
                  <a:pt x="152694" y="230919"/>
                  <a:pt x="122618" y="221116"/>
                </a:cubicBezTo>
                <a:cubicBezTo>
                  <a:pt x="92542" y="211313"/>
                  <a:pt x="685" y="183158"/>
                  <a:pt x="4" y="14640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280400" cy="492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trust the model?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elaborated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6)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94400" y="914400"/>
            <a:ext cx="89496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Confront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second, independent model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3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180528" y="2858400"/>
            <a:ext cx="5903640" cy="17851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nl-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money do </a:t>
            </a:r>
            <a:r>
              <a:rPr lang="nl-NL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endParaRPr lang="nl-NL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nl-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E.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annually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endParaRPr lang="nl-NL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nl-N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chimneys</a:t>
            </a:r>
            <a:r>
              <a:rPr lang="nl-NL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 algn="l" eaLnBrk="1" hangingPunct="1"/>
            <a:endParaRPr lang="nl-NL" sz="2000" dirty="0"/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144016" y="4722698"/>
            <a:ext cx="59401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out a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later case:</a:t>
            </a:r>
          </a:p>
        </p:txBody>
      </p:sp>
      <p:sp>
        <p:nvSpPr>
          <p:cNvPr id="169994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5148064" y="4551486"/>
            <a:ext cx="1008063" cy="540544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grpSp>
        <p:nvGrpSpPr>
          <p:cNvPr id="18" name="Groep 17"/>
          <p:cNvGrpSpPr/>
          <p:nvPr/>
        </p:nvGrpSpPr>
        <p:grpSpPr>
          <a:xfrm>
            <a:off x="6610352" y="4217868"/>
            <a:ext cx="1516652" cy="697693"/>
            <a:chOff x="6615066" y="4217868"/>
            <a:chExt cx="1516652" cy="697693"/>
          </a:xfrm>
          <a:effectLst/>
        </p:grpSpPr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0" name="Rechte verbindingslijn 19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money in the chimney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7000" l="9091" r="89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55" y="-322023"/>
            <a:ext cx="4155704" cy="51516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5400000">
            <a:off x="8238266" y="706264"/>
            <a:ext cx="1669047" cy="21544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http://www.sxc.hu/photo/1089075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368678" y="1563638"/>
            <a:ext cx="7583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521078" y="2058402"/>
            <a:ext cx="7583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7774114" y="2274426"/>
            <a:ext cx="7583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7774114" y="1491630"/>
            <a:ext cx="7583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7596336" y="1205339"/>
            <a:ext cx="7583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7740352" y="2562458"/>
            <a:ext cx="7583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8062146" y="987574"/>
            <a:ext cx="7583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7164288" y="411510"/>
            <a:ext cx="758326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7926514" y="51470"/>
            <a:ext cx="758326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8206162" y="1644030"/>
            <a:ext cx="7583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280400" cy="492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trust the model?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elaborated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6)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94400" y="914400"/>
            <a:ext cx="89496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Confront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second, independent model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82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5" grpId="0"/>
      <p:bldP spid="1699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xc.hu/pic/l/c/co/colinbroug/1361109_119542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96461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2: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94400" y="914400"/>
            <a:ext cx="896461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sweepers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Eindhoven?”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endParaRPr lang="nl-NL" sz="3200" dirty="0">
              <a:solidFill>
                <a:schemeClr val="bg1"/>
              </a:solidFill>
            </a:endParaRPr>
          </a:p>
          <a:p>
            <a:pPr marL="0" lvl="1"/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8237687" y="693400"/>
            <a:ext cx="16690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http://www.sxc.hu/photo/1361109</a:t>
            </a:r>
          </a:p>
        </p:txBody>
      </p:sp>
    </p:spTree>
    <p:extLst>
      <p:ext uri="{BB962C8B-B14F-4D97-AF65-F5344CB8AC3E}">
        <p14:creationId xmlns:p14="http://schemas.microsoft.com/office/powerpoint/2010/main" val="1416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xc.hu/pic/l/c/co/colinbroug/1361109_119542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96461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2: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94400" y="914400"/>
            <a:ext cx="896461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sweepers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Eindhoven?”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endParaRPr lang="nl-NL" sz="3200" dirty="0">
              <a:solidFill>
                <a:schemeClr val="bg1"/>
              </a:solidFill>
            </a:endParaRPr>
          </a:p>
          <a:p>
            <a:pPr marL="0" lvl="1"/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8237687" y="693400"/>
            <a:ext cx="16690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http://www.sxc.hu/photo/1361109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902771" y="1846441"/>
            <a:ext cx="4274339" cy="1877437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 as with the detergent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211960" y="1615608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8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2" name="Rectangle 33"/>
          <p:cNvSpPr>
            <a:spLocks noChangeArrowheads="1"/>
          </p:cNvSpPr>
          <p:nvPr/>
        </p:nvSpPr>
        <p:spPr bwMode="auto">
          <a:xfrm>
            <a:off x="0" y="1869282"/>
            <a:ext cx="7596188" cy="540544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5363" name="Rectangle 34"/>
          <p:cNvSpPr>
            <a:spLocks noChangeArrowheads="1"/>
          </p:cNvSpPr>
          <p:nvPr/>
        </p:nvSpPr>
        <p:spPr bwMode="auto">
          <a:xfrm>
            <a:off x="0" y="2495550"/>
            <a:ext cx="7596188" cy="540544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5364" name="Rectangle 35"/>
          <p:cNvSpPr>
            <a:spLocks noChangeArrowheads="1"/>
          </p:cNvSpPr>
          <p:nvPr/>
        </p:nvSpPr>
        <p:spPr bwMode="auto">
          <a:xfrm>
            <a:off x="0" y="3121819"/>
            <a:ext cx="7596188" cy="540544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5365" name="Rectangle 36"/>
          <p:cNvSpPr>
            <a:spLocks noChangeArrowheads="1"/>
          </p:cNvSpPr>
          <p:nvPr/>
        </p:nvSpPr>
        <p:spPr bwMode="auto">
          <a:xfrm>
            <a:off x="0" y="3748088"/>
            <a:ext cx="7596188" cy="270272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5366" name="Rectangle 37"/>
          <p:cNvSpPr>
            <a:spLocks noChangeArrowheads="1"/>
          </p:cNvSpPr>
          <p:nvPr/>
        </p:nvSpPr>
        <p:spPr bwMode="auto">
          <a:xfrm>
            <a:off x="0" y="4104085"/>
            <a:ext cx="7596188" cy="270272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5367" name="Rectangle 38"/>
          <p:cNvSpPr>
            <a:spLocks noChangeArrowheads="1"/>
          </p:cNvSpPr>
          <p:nvPr/>
        </p:nvSpPr>
        <p:spPr bwMode="auto">
          <a:xfrm>
            <a:off x="0" y="4461272"/>
            <a:ext cx="7596188" cy="270272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9389" y="1869282"/>
            <a:ext cx="2808287" cy="5591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 err="1" smtClean="0">
                <a:solidFill>
                  <a:schemeClr val="bg1"/>
                </a:solidFill>
              </a:rPr>
              <a:t>nrChSwIE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= </a:t>
            </a:r>
          </a:p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>
                <a:solidFill>
                  <a:schemeClr val="bg1"/>
                </a:solidFill>
              </a:rPr>
              <a:t>	</a:t>
            </a:r>
            <a:r>
              <a:rPr lang="nl-NL" sz="1600" dirty="0" err="1" smtClean="0">
                <a:solidFill>
                  <a:schemeClr val="bg1"/>
                </a:solidFill>
              </a:rPr>
              <a:t>nrChIE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* </a:t>
            </a:r>
            <a:r>
              <a:rPr lang="nl-NL" sz="1600" dirty="0" err="1">
                <a:solidFill>
                  <a:schemeClr val="bg1"/>
                </a:solidFill>
              </a:rPr>
              <a:t>nrSwPCh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5372" name="Text Box 8"/>
          <p:cNvSpPr txBox="1">
            <a:spLocks noChangeArrowheads="1"/>
          </p:cNvSpPr>
          <p:nvPr/>
        </p:nvSpPr>
        <p:spPr bwMode="auto">
          <a:xfrm>
            <a:off x="107950" y="1383506"/>
            <a:ext cx="2808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5373" name="Text Box 9"/>
          <p:cNvSpPr txBox="1">
            <a:spLocks noChangeArrowheads="1"/>
          </p:cNvSpPr>
          <p:nvPr/>
        </p:nvSpPr>
        <p:spPr bwMode="auto">
          <a:xfrm>
            <a:off x="2916239" y="1383506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solidFill>
                  <a:schemeClr val="bg1"/>
                </a:solidFill>
              </a:rPr>
              <a:t>dimensions</a:t>
            </a:r>
          </a:p>
        </p:txBody>
      </p:sp>
      <p:sp>
        <p:nvSpPr>
          <p:cNvPr id="15374" name="Text Box 10"/>
          <p:cNvSpPr txBox="1">
            <a:spLocks noChangeArrowheads="1"/>
          </p:cNvSpPr>
          <p:nvPr/>
        </p:nvSpPr>
        <p:spPr bwMode="auto">
          <a:xfrm>
            <a:off x="5435600" y="1383506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solidFill>
                  <a:schemeClr val="bg1"/>
                </a:solidFill>
              </a:rPr>
              <a:t>assumptions</a:t>
            </a:r>
          </a:p>
        </p:txBody>
      </p:sp>
      <p:sp>
        <p:nvSpPr>
          <p:cNvPr id="15375" name="Text Box 11"/>
          <p:cNvSpPr txBox="1">
            <a:spLocks noChangeArrowheads="1"/>
          </p:cNvSpPr>
          <p:nvPr/>
        </p:nvSpPr>
        <p:spPr bwMode="auto">
          <a:xfrm>
            <a:off x="7740774" y="1383506"/>
            <a:ext cx="1655762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dirty="0" err="1">
                <a:solidFill>
                  <a:schemeClr val="bg1"/>
                </a:solidFill>
              </a:rPr>
              <a:t>todo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203576" y="1869282"/>
            <a:ext cx="2232025" cy="5591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>
                <a:solidFill>
                  <a:schemeClr val="bg1"/>
                </a:solidFill>
              </a:rPr>
              <a:t>[</a:t>
            </a:r>
            <a:r>
              <a:rPr lang="nl-NL" sz="1600" dirty="0" err="1">
                <a:solidFill>
                  <a:schemeClr val="bg1"/>
                </a:solidFill>
              </a:rPr>
              <a:t>Sw</a:t>
            </a:r>
            <a:r>
              <a:rPr lang="nl-NL" sz="1600" dirty="0">
                <a:solidFill>
                  <a:schemeClr val="bg1"/>
                </a:solidFill>
              </a:rPr>
              <a:t> / </a:t>
            </a:r>
            <a:r>
              <a:rPr lang="nl-NL" sz="1600" dirty="0" smtClean="0">
                <a:solidFill>
                  <a:schemeClr val="bg1"/>
                </a:solidFill>
              </a:rPr>
              <a:t>E] </a:t>
            </a:r>
            <a:r>
              <a:rPr lang="nl-NL" sz="1600" dirty="0">
                <a:solidFill>
                  <a:schemeClr val="bg1"/>
                </a:solidFill>
              </a:rPr>
              <a:t>= </a:t>
            </a:r>
          </a:p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>
                <a:solidFill>
                  <a:schemeClr val="bg1"/>
                </a:solidFill>
              </a:rPr>
              <a:t>	[</a:t>
            </a:r>
            <a:r>
              <a:rPr lang="nl-NL" sz="1600" dirty="0" err="1">
                <a:solidFill>
                  <a:schemeClr val="bg1"/>
                </a:solidFill>
              </a:rPr>
              <a:t>Ch</a:t>
            </a:r>
            <a:r>
              <a:rPr lang="nl-NL" sz="1600" dirty="0">
                <a:solidFill>
                  <a:schemeClr val="bg1"/>
                </a:solidFill>
              </a:rPr>
              <a:t> / </a:t>
            </a:r>
            <a:r>
              <a:rPr lang="nl-NL" sz="1600" dirty="0" smtClean="0">
                <a:solidFill>
                  <a:schemeClr val="bg1"/>
                </a:solidFill>
              </a:rPr>
              <a:t>E] </a:t>
            </a:r>
            <a:r>
              <a:rPr lang="nl-NL" sz="1600" dirty="0">
                <a:solidFill>
                  <a:schemeClr val="bg1"/>
                </a:solidFill>
              </a:rPr>
              <a:t>* [SW / </a:t>
            </a:r>
            <a:r>
              <a:rPr lang="nl-NL" sz="1600" dirty="0" err="1">
                <a:solidFill>
                  <a:schemeClr val="bg1"/>
                </a:solidFill>
              </a:rPr>
              <a:t>Ch</a:t>
            </a:r>
            <a:r>
              <a:rPr lang="nl-NL" sz="16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441288" y="1821832"/>
            <a:ext cx="2154900" cy="4360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Eindhoven </a:t>
            </a:r>
            <a:r>
              <a:rPr lang="nl-NL" sz="1200" dirty="0" err="1" smtClean="0">
                <a:solidFill>
                  <a:schemeClr val="bg1"/>
                </a:solidFill>
              </a:rPr>
              <a:t>ch</a:t>
            </a:r>
            <a:r>
              <a:rPr lang="nl-NL" sz="1200" dirty="0">
                <a:solidFill>
                  <a:schemeClr val="bg1"/>
                </a:solidFill>
              </a:rPr>
              <a:t>.-</a:t>
            </a:r>
            <a:r>
              <a:rPr lang="nl-NL" sz="1200" dirty="0" err="1">
                <a:solidFill>
                  <a:schemeClr val="bg1"/>
                </a:solidFill>
              </a:rPr>
              <a:t>sweepers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sweep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smtClean="0">
                <a:solidFill>
                  <a:schemeClr val="bg1"/>
                </a:solidFill>
              </a:rPr>
              <a:t>Eindhoven </a:t>
            </a:r>
            <a:r>
              <a:rPr lang="nl-NL" sz="1200" dirty="0" err="1">
                <a:solidFill>
                  <a:schemeClr val="bg1"/>
                </a:solidFill>
              </a:rPr>
              <a:t>chimneys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only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813676" y="1869281"/>
            <a:ext cx="1330325" cy="18338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nrChSwIE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nrChIE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nrSwPCh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nrChPFam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nrFamIE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nrPIE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nrPPFam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79389" y="2518172"/>
            <a:ext cx="2808287" cy="5591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 err="1" smtClean="0">
                <a:solidFill>
                  <a:schemeClr val="bg1"/>
                </a:solidFill>
              </a:rPr>
              <a:t>nrChIE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= </a:t>
            </a:r>
          </a:p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>
                <a:solidFill>
                  <a:schemeClr val="bg1"/>
                </a:solidFill>
              </a:rPr>
              <a:t>	</a:t>
            </a:r>
            <a:r>
              <a:rPr lang="nl-NL" sz="1600" dirty="0" err="1">
                <a:solidFill>
                  <a:schemeClr val="bg1"/>
                </a:solidFill>
              </a:rPr>
              <a:t>nrChPFam</a:t>
            </a:r>
            <a:r>
              <a:rPr lang="nl-NL" sz="1600" dirty="0">
                <a:solidFill>
                  <a:schemeClr val="bg1"/>
                </a:solidFill>
              </a:rPr>
              <a:t> * </a:t>
            </a:r>
            <a:r>
              <a:rPr lang="nl-NL" sz="1600" dirty="0" err="1" smtClean="0">
                <a:solidFill>
                  <a:schemeClr val="bg1"/>
                </a:solidFill>
              </a:rPr>
              <a:t>nrFamIE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 flipH="1">
            <a:off x="7739064" y="2139702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203575" y="2518172"/>
            <a:ext cx="2305050" cy="5591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>
                <a:solidFill>
                  <a:schemeClr val="bg1"/>
                </a:solidFill>
              </a:rPr>
              <a:t>[</a:t>
            </a:r>
            <a:r>
              <a:rPr lang="nl-NL" sz="1600" dirty="0" err="1">
                <a:solidFill>
                  <a:schemeClr val="bg1"/>
                </a:solidFill>
              </a:rPr>
              <a:t>Ch</a:t>
            </a:r>
            <a:r>
              <a:rPr lang="nl-NL" sz="1600" dirty="0">
                <a:solidFill>
                  <a:schemeClr val="bg1"/>
                </a:solidFill>
              </a:rPr>
              <a:t> / </a:t>
            </a:r>
            <a:r>
              <a:rPr lang="nl-NL" sz="1600" dirty="0" smtClean="0">
                <a:solidFill>
                  <a:schemeClr val="bg1"/>
                </a:solidFill>
              </a:rPr>
              <a:t>E] </a:t>
            </a:r>
            <a:r>
              <a:rPr lang="nl-NL" sz="1600" dirty="0">
                <a:solidFill>
                  <a:schemeClr val="bg1"/>
                </a:solidFill>
              </a:rPr>
              <a:t>=</a:t>
            </a:r>
          </a:p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>
                <a:solidFill>
                  <a:schemeClr val="bg1"/>
                </a:solidFill>
              </a:rPr>
              <a:t>	[</a:t>
            </a:r>
            <a:r>
              <a:rPr lang="nl-NL" sz="1600" dirty="0" err="1">
                <a:solidFill>
                  <a:schemeClr val="bg1"/>
                </a:solidFill>
              </a:rPr>
              <a:t>Ch</a:t>
            </a:r>
            <a:r>
              <a:rPr lang="nl-NL" sz="1600" dirty="0">
                <a:solidFill>
                  <a:schemeClr val="bg1"/>
                </a:solidFill>
              </a:rPr>
              <a:t> / </a:t>
            </a:r>
            <a:r>
              <a:rPr lang="nl-NL" sz="1600" dirty="0" err="1">
                <a:solidFill>
                  <a:schemeClr val="bg1"/>
                </a:solidFill>
              </a:rPr>
              <a:t>Fam</a:t>
            </a:r>
            <a:r>
              <a:rPr lang="nl-NL" sz="1600" dirty="0">
                <a:solidFill>
                  <a:schemeClr val="bg1"/>
                </a:solidFill>
              </a:rPr>
              <a:t>] * [</a:t>
            </a:r>
            <a:r>
              <a:rPr lang="nl-NL" sz="1600" dirty="0" err="1">
                <a:solidFill>
                  <a:schemeClr val="bg1"/>
                </a:solidFill>
              </a:rPr>
              <a:t>Fam</a:t>
            </a:r>
            <a:r>
              <a:rPr lang="nl-NL" sz="1600" dirty="0">
                <a:solidFill>
                  <a:schemeClr val="bg1"/>
                </a:solidFill>
              </a:rPr>
              <a:t> / </a:t>
            </a:r>
            <a:r>
              <a:rPr lang="nl-NL" sz="1600" dirty="0" smtClean="0">
                <a:solidFill>
                  <a:schemeClr val="bg1"/>
                </a:solidFill>
              </a:rPr>
              <a:t>E]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441288" y="2438809"/>
            <a:ext cx="2154900" cy="4360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ch</a:t>
            </a:r>
            <a:r>
              <a:rPr lang="nl-NL" sz="1400" dirty="0">
                <a:solidFill>
                  <a:schemeClr val="bg1"/>
                </a:solidFill>
              </a:rPr>
              <a:t>.-</a:t>
            </a:r>
            <a:r>
              <a:rPr lang="nl-NL" sz="1400" dirty="0" err="1">
                <a:solidFill>
                  <a:schemeClr val="bg1"/>
                </a:solidFill>
              </a:rPr>
              <a:t>sweepers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sweep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only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chimneys</a:t>
            </a:r>
            <a:r>
              <a:rPr lang="nl-NL" sz="1400" dirty="0">
                <a:solidFill>
                  <a:schemeClr val="bg1"/>
                </a:solidFill>
              </a:rPr>
              <a:t> on family </a:t>
            </a:r>
            <a:r>
              <a:rPr lang="nl-NL" sz="1400" dirty="0" err="1">
                <a:solidFill>
                  <a:schemeClr val="bg1"/>
                </a:solidFill>
              </a:rPr>
              <a:t>houses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79389" y="3144441"/>
            <a:ext cx="2808287" cy="5591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 err="1" smtClean="0">
                <a:solidFill>
                  <a:schemeClr val="bg1"/>
                </a:solidFill>
              </a:rPr>
              <a:t>nrFamIE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= </a:t>
            </a:r>
          </a:p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>
                <a:solidFill>
                  <a:schemeClr val="bg1"/>
                </a:solidFill>
              </a:rPr>
              <a:t>	</a:t>
            </a:r>
            <a:r>
              <a:rPr lang="nl-NL" sz="1600" dirty="0" err="1" smtClean="0">
                <a:solidFill>
                  <a:schemeClr val="bg1"/>
                </a:solidFill>
              </a:rPr>
              <a:t>nrPIE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/ </a:t>
            </a:r>
            <a:r>
              <a:rPr lang="nl-NL" sz="1600" dirty="0" err="1">
                <a:solidFill>
                  <a:schemeClr val="bg1"/>
                </a:solidFill>
              </a:rPr>
              <a:t>nrPPFam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03575" y="3144441"/>
            <a:ext cx="2305050" cy="5591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>
                <a:solidFill>
                  <a:schemeClr val="bg1"/>
                </a:solidFill>
              </a:rPr>
              <a:t>[</a:t>
            </a:r>
            <a:r>
              <a:rPr lang="nl-NL" sz="1600" dirty="0" err="1">
                <a:solidFill>
                  <a:schemeClr val="bg1"/>
                </a:solidFill>
              </a:rPr>
              <a:t>Fam</a:t>
            </a:r>
            <a:r>
              <a:rPr lang="nl-NL" sz="1600" dirty="0">
                <a:solidFill>
                  <a:schemeClr val="bg1"/>
                </a:solidFill>
              </a:rPr>
              <a:t> / </a:t>
            </a:r>
            <a:r>
              <a:rPr lang="nl-NL" sz="1600" dirty="0" smtClean="0">
                <a:solidFill>
                  <a:schemeClr val="bg1"/>
                </a:solidFill>
              </a:rPr>
              <a:t>E] </a:t>
            </a:r>
            <a:r>
              <a:rPr lang="nl-NL" sz="1600" dirty="0">
                <a:solidFill>
                  <a:schemeClr val="bg1"/>
                </a:solidFill>
              </a:rPr>
              <a:t>=</a:t>
            </a:r>
          </a:p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>
                <a:solidFill>
                  <a:schemeClr val="bg1"/>
                </a:solidFill>
              </a:rPr>
              <a:t>	[P / </a:t>
            </a:r>
            <a:r>
              <a:rPr lang="nl-NL" sz="1600" dirty="0" smtClean="0">
                <a:solidFill>
                  <a:schemeClr val="bg1"/>
                </a:solidFill>
              </a:rPr>
              <a:t>E] </a:t>
            </a:r>
            <a:r>
              <a:rPr lang="nl-NL" sz="1600" dirty="0">
                <a:solidFill>
                  <a:schemeClr val="bg1"/>
                </a:solidFill>
              </a:rPr>
              <a:t>/ [P / </a:t>
            </a:r>
            <a:r>
              <a:rPr lang="nl-NL" sz="1600" dirty="0" err="1">
                <a:solidFill>
                  <a:schemeClr val="bg1"/>
                </a:solidFill>
              </a:rPr>
              <a:t>Fam</a:t>
            </a:r>
            <a:r>
              <a:rPr lang="nl-NL" sz="16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436096" y="3096991"/>
            <a:ext cx="2154900" cy="6540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nrPPFam</a:t>
            </a:r>
            <a:r>
              <a:rPr lang="nl-NL" sz="1400" dirty="0">
                <a:solidFill>
                  <a:schemeClr val="bg1"/>
                </a:solidFill>
              </a:rPr>
              <a:t> is the </a:t>
            </a:r>
            <a:r>
              <a:rPr lang="nl-NL" sz="1400" dirty="0" err="1">
                <a:solidFill>
                  <a:schemeClr val="bg1"/>
                </a:solidFill>
              </a:rPr>
              <a:t>same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i="1" dirty="0" err="1">
                <a:solidFill>
                  <a:schemeClr val="bg1"/>
                </a:solidFill>
              </a:rPr>
              <a:t>everywhere</a:t>
            </a:r>
            <a:r>
              <a:rPr lang="nl-NL" sz="1400" i="1" dirty="0">
                <a:solidFill>
                  <a:schemeClr val="bg1"/>
                </a:solidFill>
              </a:rPr>
              <a:t> </a:t>
            </a:r>
            <a:r>
              <a:rPr lang="nl-NL" sz="1400" dirty="0">
                <a:solidFill>
                  <a:schemeClr val="bg1"/>
                </a:solidFill>
              </a:rPr>
              <a:t>(does not </a:t>
            </a:r>
            <a:r>
              <a:rPr lang="nl-NL" sz="1400" dirty="0" err="1">
                <a:solidFill>
                  <a:schemeClr val="bg1"/>
                </a:solidFill>
              </a:rPr>
              <a:t>depend</a:t>
            </a:r>
            <a:r>
              <a:rPr lang="nl-NL" sz="1400" dirty="0">
                <a:solidFill>
                  <a:schemeClr val="bg1"/>
                </a:solidFill>
              </a:rPr>
              <a:t> on </a:t>
            </a:r>
            <a:r>
              <a:rPr lang="nl-NL" sz="1400" dirty="0" smtClean="0">
                <a:solidFill>
                  <a:schemeClr val="bg1"/>
                </a:solidFill>
              </a:rPr>
              <a:t>‘Eindhoven’)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57719" name="Line 23"/>
          <p:cNvSpPr>
            <a:spLocks noChangeShapeType="1"/>
          </p:cNvSpPr>
          <p:nvPr/>
        </p:nvSpPr>
        <p:spPr bwMode="auto">
          <a:xfrm flipH="1">
            <a:off x="7740651" y="2697857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79388" y="3811191"/>
            <a:ext cx="4392612" cy="218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 err="1" smtClean="0">
                <a:solidFill>
                  <a:schemeClr val="bg1"/>
                </a:solidFill>
              </a:rPr>
              <a:t>nrPIE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600" dirty="0">
                <a:solidFill>
                  <a:schemeClr val="bg1"/>
                </a:solidFill>
              </a:rPr>
              <a:t>= </a:t>
            </a:r>
            <a:r>
              <a:rPr lang="nl-NL" sz="1600" dirty="0" smtClean="0">
                <a:solidFill>
                  <a:schemeClr val="bg1"/>
                </a:solidFill>
              </a:rPr>
              <a:t>250000 </a:t>
            </a:r>
            <a:r>
              <a:rPr lang="nl-NL" sz="1600" dirty="0">
                <a:solidFill>
                  <a:schemeClr val="bg1"/>
                </a:solidFill>
              </a:rPr>
              <a:t>[P]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441288" y="3775472"/>
            <a:ext cx="2154900" cy="2180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chemeClr val="bg1"/>
                </a:solidFill>
              </a:rPr>
              <a:t>common knowledge</a:t>
            </a:r>
          </a:p>
        </p:txBody>
      </p:sp>
      <p:sp>
        <p:nvSpPr>
          <p:cNvPr id="157724" name="Line 28"/>
          <p:cNvSpPr>
            <a:spLocks noChangeShapeType="1"/>
          </p:cNvSpPr>
          <p:nvPr/>
        </p:nvSpPr>
        <p:spPr bwMode="auto">
          <a:xfrm flipH="1">
            <a:off x="7740651" y="2985889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79388" y="4160044"/>
            <a:ext cx="4392612" cy="218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 err="1">
                <a:solidFill>
                  <a:schemeClr val="bg1"/>
                </a:solidFill>
              </a:rPr>
              <a:t>nrPPFam</a:t>
            </a:r>
            <a:r>
              <a:rPr lang="nl-NL" sz="1600" dirty="0">
                <a:solidFill>
                  <a:schemeClr val="bg1"/>
                </a:solidFill>
              </a:rPr>
              <a:t> = 2.2 </a:t>
            </a:r>
            <a:r>
              <a:rPr lang="nl-NL" sz="1600" dirty="0">
                <a:solidFill>
                  <a:schemeClr val="bg1"/>
                </a:solidFill>
                <a:sym typeface="Symbol" pitchFamily="18" charset="2"/>
              </a:rPr>
              <a:t> 0.2 [P/</a:t>
            </a:r>
            <a:r>
              <a:rPr lang="nl-NL" sz="1600" dirty="0" err="1">
                <a:solidFill>
                  <a:schemeClr val="bg1"/>
                </a:solidFill>
                <a:sym typeface="Symbol" pitchFamily="18" charset="2"/>
              </a:rPr>
              <a:t>Fam</a:t>
            </a:r>
            <a:r>
              <a:rPr lang="nl-NL" sz="16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441288" y="4155282"/>
            <a:ext cx="2154900" cy="2180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chemeClr val="bg1"/>
                </a:solidFill>
              </a:rPr>
              <a:t>public domain</a:t>
            </a:r>
          </a:p>
        </p:txBody>
      </p:sp>
      <p:sp>
        <p:nvSpPr>
          <p:cNvPr id="157727" name="Line 31"/>
          <p:cNvSpPr>
            <a:spLocks noChangeShapeType="1"/>
          </p:cNvSpPr>
          <p:nvPr/>
        </p:nvSpPr>
        <p:spPr bwMode="auto">
          <a:xfrm flipH="1">
            <a:off x="7740651" y="3201913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79388" y="4493419"/>
            <a:ext cx="4392612" cy="218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 err="1">
                <a:solidFill>
                  <a:schemeClr val="bg1"/>
                </a:solidFill>
              </a:rPr>
              <a:t>nrChPFam</a:t>
            </a:r>
            <a:r>
              <a:rPr lang="nl-NL" sz="1600" dirty="0">
                <a:solidFill>
                  <a:schemeClr val="bg1"/>
                </a:solidFill>
              </a:rPr>
              <a:t> (= 1/</a:t>
            </a:r>
            <a:r>
              <a:rPr lang="nl-NL" sz="1600" dirty="0" err="1">
                <a:solidFill>
                  <a:schemeClr val="bg1"/>
                </a:solidFill>
              </a:rPr>
              <a:t>nrFamPCh</a:t>
            </a:r>
            <a:r>
              <a:rPr lang="nl-NL" sz="1600" dirty="0">
                <a:solidFill>
                  <a:schemeClr val="bg1"/>
                </a:solidFill>
              </a:rPr>
              <a:t>) =0.1</a:t>
            </a:r>
            <a:r>
              <a:rPr lang="nl-NL" sz="1600" dirty="0">
                <a:solidFill>
                  <a:schemeClr val="bg1"/>
                </a:solidFill>
                <a:sym typeface="Symbol" pitchFamily="18" charset="2"/>
              </a:rPr>
              <a:t>0.02 [</a:t>
            </a:r>
            <a:r>
              <a:rPr lang="nl-NL" sz="1600" dirty="0" err="1">
                <a:solidFill>
                  <a:schemeClr val="bg1"/>
                </a:solidFill>
                <a:sym typeface="Symbol" pitchFamily="18" charset="2"/>
              </a:rPr>
              <a:t>Ch</a:t>
            </a:r>
            <a:r>
              <a:rPr lang="nl-NL" sz="1600" dirty="0">
                <a:solidFill>
                  <a:schemeClr val="bg1"/>
                </a:solidFill>
                <a:sym typeface="Symbol" pitchFamily="18" charset="2"/>
              </a:rPr>
              <a:t>/</a:t>
            </a:r>
            <a:r>
              <a:rPr lang="nl-NL" sz="1600" dirty="0" err="1">
                <a:solidFill>
                  <a:schemeClr val="bg1"/>
                </a:solidFill>
                <a:sym typeface="Symbol" pitchFamily="18" charset="2"/>
              </a:rPr>
              <a:t>Fam</a:t>
            </a:r>
            <a:r>
              <a:rPr lang="nl-NL" sz="16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452401" y="4516041"/>
            <a:ext cx="2154900" cy="2180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wisdom</a:t>
            </a:r>
            <a:r>
              <a:rPr lang="nl-NL" sz="1400" dirty="0">
                <a:solidFill>
                  <a:schemeClr val="bg1"/>
                </a:solidFill>
              </a:rPr>
              <a:t> of the </a:t>
            </a:r>
            <a:r>
              <a:rPr lang="nl-NL" sz="1400" dirty="0" err="1">
                <a:solidFill>
                  <a:schemeClr val="bg1"/>
                </a:solidFill>
              </a:rPr>
              <a:t>crowds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396" name="Text Box 42"/>
          <p:cNvSpPr txBox="1">
            <a:spLocks noChangeArrowheads="1"/>
          </p:cNvSpPr>
          <p:nvPr/>
        </p:nvSpPr>
        <p:spPr bwMode="auto">
          <a:xfrm>
            <a:off x="107950" y="4839891"/>
            <a:ext cx="9036050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sweeper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chimney;E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Eindhoven;Fam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Family;P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people;Se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=Service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7740651" y="1869281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 flipH="1">
            <a:off x="7740651" y="3489945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uiExpand="1"/>
      <p:bldP spid="2" grpId="0" uiExpand="1"/>
      <p:bldP spid="3" grpId="0" uiExpand="1"/>
      <p:bldP spid="4" grpId="0" uiExpand="1" build="p" bldLvl="5"/>
      <p:bldP spid="5" grpId="0" uiExpand="1"/>
      <p:bldP spid="157712" grpId="0" uiExpand="1" animBg="1"/>
      <p:bldP spid="6" grpId="0" uiExpand="1"/>
      <p:bldP spid="7" grpId="0" uiExpand="1"/>
      <p:bldP spid="8" grpId="0" uiExpand="1"/>
      <p:bldP spid="9" grpId="0"/>
      <p:bldP spid="10" grpId="0"/>
      <p:bldP spid="157719" grpId="0" uiExpand="1" animBg="1"/>
      <p:bldP spid="11" grpId="0"/>
      <p:bldP spid="12" grpId="0"/>
      <p:bldP spid="157724" grpId="0" uiExpand="1" animBg="1"/>
      <p:bldP spid="13" grpId="0"/>
      <p:bldP spid="14" grpId="0"/>
      <p:bldP spid="157727" grpId="0" animBg="1"/>
      <p:bldP spid="15" grpId="0"/>
      <p:bldP spid="16" grpId="0"/>
      <p:bldP spid="17" grpId="0" uiExpand="1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869282"/>
            <a:ext cx="7596188" cy="540544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495550"/>
            <a:ext cx="7596188" cy="569119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165873"/>
            <a:ext cx="7596188" cy="191690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381375"/>
            <a:ext cx="7596188" cy="197644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598069"/>
            <a:ext cx="7596188" cy="202406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9389" y="1869282"/>
            <a:ext cx="2808287" cy="218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 err="1">
                <a:solidFill>
                  <a:schemeClr val="bg1"/>
                </a:solidFill>
              </a:rPr>
              <a:t>nrSwPCh</a:t>
            </a:r>
            <a:r>
              <a:rPr lang="nl-NL" sz="1600" dirty="0">
                <a:solidFill>
                  <a:schemeClr val="bg1"/>
                </a:solidFill>
              </a:rPr>
              <a:t> = 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107950" y="1383506"/>
            <a:ext cx="2808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2916239" y="1383506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solidFill>
                  <a:schemeClr val="bg1"/>
                </a:solidFill>
              </a:rPr>
              <a:t>dimensions</a:t>
            </a:r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5435600" y="1383506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solidFill>
                  <a:schemeClr val="bg1"/>
                </a:solidFill>
              </a:rPr>
              <a:t>assumptions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7740774" y="1383506"/>
            <a:ext cx="1655762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dirty="0" err="1">
                <a:solidFill>
                  <a:schemeClr val="bg1"/>
                </a:solidFill>
              </a:rPr>
              <a:t>todo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813676" y="1869281"/>
            <a:ext cx="1330325" cy="1564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nrChSwIE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nrChIE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nrSwPCh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nrChPFam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nrFamIE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nrPIE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6403" name="Line 22"/>
          <p:cNvSpPr>
            <a:spLocks noChangeShapeType="1"/>
          </p:cNvSpPr>
          <p:nvPr/>
        </p:nvSpPr>
        <p:spPr bwMode="auto">
          <a:xfrm flipH="1">
            <a:off x="7739064" y="2139702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7" name="Line 28"/>
          <p:cNvSpPr>
            <a:spLocks noChangeShapeType="1"/>
          </p:cNvSpPr>
          <p:nvPr/>
        </p:nvSpPr>
        <p:spPr bwMode="auto">
          <a:xfrm flipH="1">
            <a:off x="7740651" y="2985889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8" name="Line 31"/>
          <p:cNvSpPr>
            <a:spLocks noChangeShapeType="1"/>
          </p:cNvSpPr>
          <p:nvPr/>
        </p:nvSpPr>
        <p:spPr bwMode="auto">
          <a:xfrm flipH="1">
            <a:off x="7740651" y="3201913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0" name="Line 37"/>
          <p:cNvSpPr>
            <a:spLocks noChangeShapeType="1"/>
          </p:cNvSpPr>
          <p:nvPr/>
        </p:nvSpPr>
        <p:spPr bwMode="auto">
          <a:xfrm flipH="1">
            <a:off x="7740651" y="2697857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2" name="Text Box 40"/>
          <p:cNvSpPr txBox="1">
            <a:spLocks noChangeArrowheads="1"/>
          </p:cNvSpPr>
          <p:nvPr/>
        </p:nvSpPr>
        <p:spPr bwMode="auto">
          <a:xfrm>
            <a:off x="107950" y="4839891"/>
            <a:ext cx="9036050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sweeper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chimney;E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Eindhoven;Fam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Family;P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people;Se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=Service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16425" name="Line 16"/>
          <p:cNvSpPr>
            <a:spLocks noChangeShapeType="1"/>
          </p:cNvSpPr>
          <p:nvPr/>
        </p:nvSpPr>
        <p:spPr bwMode="auto">
          <a:xfrm flipH="1">
            <a:off x="7740651" y="1869281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869282"/>
            <a:ext cx="7596188" cy="540544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495550"/>
            <a:ext cx="7596188" cy="569119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165873"/>
            <a:ext cx="7596188" cy="191690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381375"/>
            <a:ext cx="7596188" cy="197644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598069"/>
            <a:ext cx="7596188" cy="202406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9389" y="1869282"/>
            <a:ext cx="2808287" cy="218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 err="1">
                <a:solidFill>
                  <a:schemeClr val="bg1"/>
                </a:solidFill>
              </a:rPr>
              <a:t>nrSwPCh</a:t>
            </a:r>
            <a:r>
              <a:rPr lang="nl-NL" sz="1600" dirty="0">
                <a:solidFill>
                  <a:schemeClr val="bg1"/>
                </a:solidFill>
              </a:rPr>
              <a:t> = 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107950" y="1383506"/>
            <a:ext cx="2808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2916239" y="1383506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solidFill>
                  <a:schemeClr val="bg1"/>
                </a:solidFill>
              </a:rPr>
              <a:t>dimensions</a:t>
            </a:r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5435600" y="1383506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solidFill>
                  <a:schemeClr val="bg1"/>
                </a:solidFill>
              </a:rPr>
              <a:t>assumptions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7740774" y="1383506"/>
            <a:ext cx="1655762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dirty="0" err="1">
                <a:solidFill>
                  <a:schemeClr val="bg1"/>
                </a:solidFill>
              </a:rPr>
              <a:t>todo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813676" y="1869281"/>
            <a:ext cx="1330325" cy="1564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nrChSwIE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nrChIE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nrSwPCh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nrChPFam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nrFamIE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nrPIE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6403" name="Line 22"/>
          <p:cNvSpPr>
            <a:spLocks noChangeShapeType="1"/>
          </p:cNvSpPr>
          <p:nvPr/>
        </p:nvSpPr>
        <p:spPr bwMode="auto">
          <a:xfrm flipH="1">
            <a:off x="7739064" y="2139702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7" name="Line 28"/>
          <p:cNvSpPr>
            <a:spLocks noChangeShapeType="1"/>
          </p:cNvSpPr>
          <p:nvPr/>
        </p:nvSpPr>
        <p:spPr bwMode="auto">
          <a:xfrm flipH="1">
            <a:off x="7740651" y="2985889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8" name="Line 31"/>
          <p:cNvSpPr>
            <a:spLocks noChangeShapeType="1"/>
          </p:cNvSpPr>
          <p:nvPr/>
        </p:nvSpPr>
        <p:spPr bwMode="auto">
          <a:xfrm flipH="1">
            <a:off x="7740651" y="3201913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0" name="Line 37"/>
          <p:cNvSpPr>
            <a:spLocks noChangeShapeType="1"/>
          </p:cNvSpPr>
          <p:nvPr/>
        </p:nvSpPr>
        <p:spPr bwMode="auto">
          <a:xfrm flipH="1">
            <a:off x="7740651" y="2697857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2" name="Text Box 40"/>
          <p:cNvSpPr txBox="1">
            <a:spLocks noChangeArrowheads="1"/>
          </p:cNvSpPr>
          <p:nvPr/>
        </p:nvSpPr>
        <p:spPr bwMode="auto">
          <a:xfrm>
            <a:off x="107950" y="4839891"/>
            <a:ext cx="9036050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sweeper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chimney;E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Eindhoven;Fam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Family;P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people;Se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=Service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16425" name="Line 16"/>
          <p:cNvSpPr>
            <a:spLocks noChangeShapeType="1"/>
          </p:cNvSpPr>
          <p:nvPr/>
        </p:nvSpPr>
        <p:spPr bwMode="auto">
          <a:xfrm flipH="1">
            <a:off x="7740651" y="1869281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2411761" y="570335"/>
            <a:ext cx="4765350" cy="3724096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sweepers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offered</a:t>
            </a:r>
            <a:r>
              <a:rPr 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sweepers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  <a:r>
              <a:rPr lang="nl-N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nrSwPCh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3851920" y="339502"/>
            <a:ext cx="2094258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869282"/>
            <a:ext cx="7596188" cy="540544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495550"/>
            <a:ext cx="7596188" cy="569119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165873"/>
            <a:ext cx="7596188" cy="191690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381375"/>
            <a:ext cx="7596188" cy="197644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598069"/>
            <a:ext cx="7596188" cy="202406"/>
          </a:xfrm>
          <a:prstGeom prst="rect">
            <a:avLst/>
          </a:prstGeom>
          <a:solidFill>
            <a:schemeClr val="accent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9389" y="1869282"/>
            <a:ext cx="2808287" cy="5591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endParaRPr lang="nl-NL" sz="16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>
                <a:solidFill>
                  <a:schemeClr val="bg1"/>
                </a:solidFill>
              </a:rPr>
              <a:t>	</a:t>
            </a:r>
            <a:r>
              <a:rPr lang="nl-NL" sz="1600" dirty="0" err="1">
                <a:solidFill>
                  <a:schemeClr val="bg1"/>
                </a:solidFill>
              </a:rPr>
              <a:t>nrSwPSe</a:t>
            </a:r>
            <a:r>
              <a:rPr lang="nl-NL" sz="1600" dirty="0">
                <a:solidFill>
                  <a:schemeClr val="bg1"/>
                </a:solidFill>
              </a:rPr>
              <a:t> * </a:t>
            </a:r>
            <a:r>
              <a:rPr lang="nl-NL" sz="1600" dirty="0" err="1">
                <a:solidFill>
                  <a:schemeClr val="bg1"/>
                </a:solidFill>
              </a:rPr>
              <a:t>nrSePCh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107950" y="1383506"/>
            <a:ext cx="2808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2916239" y="1383506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solidFill>
                  <a:schemeClr val="bg1"/>
                </a:solidFill>
              </a:rPr>
              <a:t>dimensions</a:t>
            </a:r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5435600" y="1383506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>
                <a:solidFill>
                  <a:schemeClr val="bg1"/>
                </a:solidFill>
              </a:rPr>
              <a:t>assumptions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7740774" y="1383506"/>
            <a:ext cx="1655762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dirty="0" err="1">
                <a:solidFill>
                  <a:schemeClr val="bg1"/>
                </a:solidFill>
              </a:rPr>
              <a:t>todo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203576" y="1869282"/>
            <a:ext cx="2232025" cy="5591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>
                <a:solidFill>
                  <a:schemeClr val="bg1"/>
                </a:solidFill>
              </a:rPr>
              <a:t>[Sw / Ch] = </a:t>
            </a:r>
          </a:p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>
                <a:solidFill>
                  <a:schemeClr val="bg1"/>
                </a:solidFill>
              </a:rPr>
              <a:t>	</a:t>
            </a:r>
            <a:r>
              <a:rPr lang="nl-NL" sz="1200">
                <a:solidFill>
                  <a:schemeClr val="bg1"/>
                </a:solidFill>
              </a:rPr>
              <a:t>[Sw*year/Se] * [Se/(Ch*year)]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455147" y="1841525"/>
            <a:ext cx="2014537" cy="4360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relate</a:t>
            </a:r>
            <a:r>
              <a:rPr lang="nl-NL" sz="1400" dirty="0" smtClean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sweeper’s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</a:rPr>
              <a:t>capacity</a:t>
            </a:r>
            <a:r>
              <a:rPr lang="nl-NL" sz="1400" dirty="0" smtClean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to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chimney’s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need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813676" y="1869281"/>
            <a:ext cx="1330325" cy="31803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nrChSwIE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nrChIE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nrSwPCh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nrChPFam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nrFamIE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 smtClean="0">
                <a:solidFill>
                  <a:schemeClr val="bg1"/>
                </a:solidFill>
              </a:rPr>
              <a:t>nrPIE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nrPPFam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nrSwPSe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nrSePCh</a:t>
            </a:r>
            <a:endParaRPr lang="nl-NL" sz="1400" dirty="0">
              <a:solidFill>
                <a:schemeClr val="bg1"/>
              </a:solidFill>
            </a:endParaRP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>
                <a:solidFill>
                  <a:schemeClr val="bg1"/>
                </a:solidFill>
              </a:rPr>
              <a:t>timeP1Se</a:t>
            </a: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nl-NL" sz="1400" dirty="0">
                <a:solidFill>
                  <a:schemeClr val="bg1"/>
                </a:solidFill>
              </a:rPr>
              <a:t>timeP1Sw</a:t>
            </a:r>
          </a:p>
          <a:p>
            <a:pPr algn="l" eaLnBrk="1" hangingPunct="1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79389" y="2518172"/>
            <a:ext cx="2808287" cy="5591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>
                <a:solidFill>
                  <a:schemeClr val="bg1"/>
                </a:solidFill>
              </a:rPr>
              <a:t>nrSwPSe = </a:t>
            </a:r>
          </a:p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>
                <a:solidFill>
                  <a:schemeClr val="bg1"/>
                </a:solidFill>
              </a:rPr>
              <a:t>	timeP1Se / timeP1Sw</a:t>
            </a:r>
          </a:p>
        </p:txBody>
      </p:sp>
      <p:sp>
        <p:nvSpPr>
          <p:cNvPr id="16403" name="Line 22"/>
          <p:cNvSpPr>
            <a:spLocks noChangeShapeType="1"/>
          </p:cNvSpPr>
          <p:nvPr/>
        </p:nvSpPr>
        <p:spPr bwMode="auto">
          <a:xfrm flipH="1">
            <a:off x="7739064" y="2139702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203575" y="2518173"/>
            <a:ext cx="2254250" cy="528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>
                <a:solidFill>
                  <a:schemeClr val="bg1"/>
                </a:solidFill>
              </a:rPr>
              <a:t>[Sw * year / Se] =</a:t>
            </a:r>
          </a:p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200">
                <a:solidFill>
                  <a:schemeClr val="bg1"/>
                </a:solidFill>
              </a:rPr>
              <a:t>	[hour / Se] / [hour / (Sw*year)]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444032" y="2470722"/>
            <a:ext cx="2152155" cy="4360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assume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average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times</a:t>
            </a:r>
            <a:r>
              <a:rPr lang="nl-NL" sz="1400" dirty="0">
                <a:solidFill>
                  <a:schemeClr val="bg1"/>
                </a:solidFill>
              </a:rPr>
              <a:t>  </a:t>
            </a:r>
            <a:r>
              <a:rPr lang="nl-NL" sz="1200" dirty="0">
                <a:solidFill>
                  <a:schemeClr val="bg1"/>
                </a:solidFill>
              </a:rPr>
              <a:t>(i.e., no </a:t>
            </a:r>
            <a:r>
              <a:rPr lang="nl-NL" sz="1200" dirty="0" err="1">
                <a:solidFill>
                  <a:schemeClr val="bg1"/>
                </a:solidFill>
              </a:rPr>
              <a:t>season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influences</a:t>
            </a:r>
            <a:r>
              <a:rPr lang="nl-NL" sz="1200" dirty="0">
                <a:solidFill>
                  <a:schemeClr val="bg1"/>
                </a:solidFill>
              </a:rPr>
              <a:t> etc.) 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60338" y="3402806"/>
            <a:ext cx="3763962" cy="218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>
                <a:solidFill>
                  <a:schemeClr val="bg1"/>
                </a:solidFill>
              </a:rPr>
              <a:t>timeP1Sw = 1200</a:t>
            </a:r>
            <a:r>
              <a:rPr lang="nl-NL" sz="1600">
                <a:solidFill>
                  <a:schemeClr val="bg1"/>
                </a:solidFill>
                <a:sym typeface="Symbol" pitchFamily="18" charset="2"/>
              </a:rPr>
              <a:t>100</a:t>
            </a:r>
            <a:r>
              <a:rPr lang="nl-NL" sz="1600">
                <a:solidFill>
                  <a:schemeClr val="bg1"/>
                </a:solidFill>
              </a:rPr>
              <a:t> hour / Sw * year)</a:t>
            </a:r>
          </a:p>
        </p:txBody>
      </p:sp>
      <p:sp>
        <p:nvSpPr>
          <p:cNvPr id="16407" name="Line 28"/>
          <p:cNvSpPr>
            <a:spLocks noChangeShapeType="1"/>
          </p:cNvSpPr>
          <p:nvPr/>
        </p:nvSpPr>
        <p:spPr bwMode="auto">
          <a:xfrm flipH="1">
            <a:off x="7740651" y="2985889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8" name="Line 31"/>
          <p:cNvSpPr>
            <a:spLocks noChangeShapeType="1"/>
          </p:cNvSpPr>
          <p:nvPr/>
        </p:nvSpPr>
        <p:spPr bwMode="auto">
          <a:xfrm flipH="1">
            <a:off x="7740651" y="3201913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9" name="Line 34"/>
          <p:cNvSpPr>
            <a:spLocks noChangeShapeType="1"/>
          </p:cNvSpPr>
          <p:nvPr/>
        </p:nvSpPr>
        <p:spPr bwMode="auto">
          <a:xfrm flipH="1">
            <a:off x="7740651" y="3489945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0" name="Line 37"/>
          <p:cNvSpPr>
            <a:spLocks noChangeShapeType="1"/>
          </p:cNvSpPr>
          <p:nvPr/>
        </p:nvSpPr>
        <p:spPr bwMode="auto">
          <a:xfrm flipH="1">
            <a:off x="7740651" y="2697857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9783" name="Line 39"/>
          <p:cNvSpPr>
            <a:spLocks noChangeShapeType="1"/>
          </p:cNvSpPr>
          <p:nvPr/>
        </p:nvSpPr>
        <p:spPr bwMode="auto">
          <a:xfrm flipH="1">
            <a:off x="7739064" y="2409825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2" name="Text Box 40"/>
          <p:cNvSpPr txBox="1">
            <a:spLocks noChangeArrowheads="1"/>
          </p:cNvSpPr>
          <p:nvPr/>
        </p:nvSpPr>
        <p:spPr bwMode="auto">
          <a:xfrm>
            <a:off x="107950" y="4839891"/>
            <a:ext cx="9036050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sweeper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chimney;E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Eindhoven;Fam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Family;P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people;Se</a:t>
            </a: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=Service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H="1">
            <a:off x="7740651" y="3705969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60338" y="3180160"/>
            <a:ext cx="3763962" cy="218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>
                <a:solidFill>
                  <a:schemeClr val="bg1"/>
                </a:solidFill>
              </a:rPr>
              <a:t>timeP1Se = 2</a:t>
            </a:r>
            <a:r>
              <a:rPr lang="nl-NL" sz="1600">
                <a:solidFill>
                  <a:schemeClr val="bg1"/>
                </a:solidFill>
                <a:sym typeface="Symbol" pitchFamily="18" charset="2"/>
              </a:rPr>
              <a:t>0.25</a:t>
            </a:r>
            <a:r>
              <a:rPr lang="nl-NL" sz="1600">
                <a:solidFill>
                  <a:schemeClr val="bg1"/>
                </a:solidFill>
              </a:rPr>
              <a:t> hour / Se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5436096" y="3173016"/>
            <a:ext cx="1943100" cy="218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wisdom</a:t>
            </a:r>
            <a:r>
              <a:rPr lang="nl-NL" sz="1400" dirty="0">
                <a:solidFill>
                  <a:schemeClr val="bg1"/>
                </a:solidFill>
              </a:rPr>
              <a:t> of the </a:t>
            </a:r>
            <a:r>
              <a:rPr lang="nl-NL" sz="1400" dirty="0" err="1">
                <a:solidFill>
                  <a:schemeClr val="bg1"/>
                </a:solidFill>
              </a:rPr>
              <a:t>crowds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7740651" y="4282033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>
            <a:off x="7740651" y="4570065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439271" y="3393282"/>
            <a:ext cx="1943100" cy="218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work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year</a:t>
            </a:r>
            <a:r>
              <a:rPr lang="nl-NL" sz="1400" dirty="0">
                <a:solidFill>
                  <a:schemeClr val="bg1"/>
                </a:solidFill>
              </a:rPr>
              <a:t> = 1600 </a:t>
            </a:r>
            <a:r>
              <a:rPr lang="nl-NL" sz="1400" dirty="0" err="1">
                <a:solidFill>
                  <a:schemeClr val="bg1"/>
                </a:solidFill>
              </a:rPr>
              <a:t>hours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61926" y="3613548"/>
            <a:ext cx="3762375" cy="218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>
                <a:solidFill>
                  <a:schemeClr val="bg1"/>
                </a:solidFill>
              </a:rPr>
              <a:t>nrSePCh = 1 Se /( Ch * year)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453558" y="3612357"/>
            <a:ext cx="1943100" cy="218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400" dirty="0" err="1">
                <a:solidFill>
                  <a:schemeClr val="bg1"/>
                </a:solidFill>
              </a:rPr>
              <a:t>insurance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requirement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H="1">
            <a:off x="7740651" y="3994001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403351" y="3921919"/>
            <a:ext cx="5040313" cy="218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>
                <a:solidFill>
                  <a:schemeClr val="bg1"/>
                </a:solidFill>
              </a:rPr>
              <a:t>todo list is empty </a:t>
            </a:r>
            <a:r>
              <a:rPr lang="nl-NL" sz="1600">
                <a:solidFill>
                  <a:schemeClr val="bg1"/>
                </a:solidFill>
                <a:sym typeface="Wingdings" pitchFamily="2" charset="2"/>
              </a:rPr>
              <a:t> model is ready</a:t>
            </a:r>
            <a:endParaRPr lang="nl-NL" sz="1600">
              <a:solidFill>
                <a:schemeClr val="bg1"/>
              </a:solidFill>
            </a:endParaRPr>
          </a:p>
        </p:txBody>
      </p:sp>
      <p:sp>
        <p:nvSpPr>
          <p:cNvPr id="6190" name="AutoShape 46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6588273" y="3868341"/>
            <a:ext cx="1008063" cy="540544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6425" name="Line 16"/>
          <p:cNvSpPr>
            <a:spLocks noChangeShapeType="1"/>
          </p:cNvSpPr>
          <p:nvPr/>
        </p:nvSpPr>
        <p:spPr bwMode="auto">
          <a:xfrm flipH="1">
            <a:off x="7740651" y="1869281"/>
            <a:ext cx="9366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179512" y="1869282"/>
            <a:ext cx="2808287" cy="218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lnSpc>
                <a:spcPts val="1700"/>
              </a:lnSpc>
              <a:spcBef>
                <a:spcPct val="50000"/>
              </a:spcBef>
              <a:buFontTx/>
              <a:buNone/>
            </a:pPr>
            <a:r>
              <a:rPr lang="nl-NL" sz="1600" dirty="0" err="1">
                <a:solidFill>
                  <a:schemeClr val="bg1"/>
                </a:solidFill>
              </a:rPr>
              <a:t>nrSwPCh</a:t>
            </a:r>
            <a:r>
              <a:rPr lang="nl-NL" sz="1600" dirty="0">
                <a:solidFill>
                  <a:schemeClr val="bg1"/>
                </a:solidFill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32880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2" grpId="0"/>
      <p:bldP spid="3" grpId="0"/>
      <p:bldP spid="4" grpId="0" build="p" bldLvl="5"/>
      <p:bldP spid="5" grpId="0"/>
      <p:bldP spid="6" grpId="0"/>
      <p:bldP spid="7" grpId="0"/>
      <p:bldP spid="8" grpId="0"/>
      <p:bldP spid="159783" grpId="0" animBg="1"/>
      <p:bldP spid="31" grpId="0" animBg="1"/>
      <p:bldP spid="33" grpId="0"/>
      <p:bldP spid="35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/>
      <p:bldP spid="61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38" name="Picture 2" descr="Stairs to nowhe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315" y="483518"/>
            <a:ext cx="4337685" cy="46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806315" y="0"/>
            <a:ext cx="4337685" cy="4835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/>
          <p:cNvSpPr/>
          <p:nvPr/>
        </p:nvSpPr>
        <p:spPr>
          <a:xfrm rot="5400000">
            <a:off x="6793904" y="224858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http://www.sxc.hu/browse.phtml?f=download&amp;id=587687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51520" y="570335"/>
            <a:ext cx="4554795" cy="1877437"/>
          </a:xfrm>
          <a:prstGeom prst="rect">
            <a:avLst/>
          </a:prstGeom>
          <a:blipFill dpi="0" rotWithShape="1">
            <a:blip r:embed="rId5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chimney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sweepers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Eindhoven?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547664" y="339502"/>
            <a:ext cx="2094258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0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38" name="Picture 2" descr="Stairs to nowhe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315" y="483518"/>
            <a:ext cx="4337685" cy="46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806315" y="0"/>
            <a:ext cx="4337685" cy="4835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/>
          <p:cNvSpPr txBox="1"/>
          <p:nvPr/>
        </p:nvSpPr>
        <p:spPr>
          <a:xfrm>
            <a:off x="194400" y="194400"/>
            <a:ext cx="45365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does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lead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nl-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Nowhere</a:t>
            </a:r>
            <a:endParaRPr lang="nl-NL" sz="8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formulated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93904" y="224858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http://www.sxc.hu/browse.phtml?f=download&amp;id=587687</a:t>
            </a:r>
          </a:p>
        </p:txBody>
      </p:sp>
    </p:spTree>
    <p:extLst>
      <p:ext uri="{BB962C8B-B14F-4D97-AF65-F5344CB8AC3E}">
        <p14:creationId xmlns:p14="http://schemas.microsoft.com/office/powerpoint/2010/main" val="362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846</Words>
  <Application>Microsoft Office PowerPoint</Application>
  <PresentationFormat>Diavoorstelling (16:9)</PresentationFormat>
  <Paragraphs>205</Paragraphs>
  <Slides>19</Slides>
  <Notes>19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 Theme</vt:lpstr>
      <vt:lpstr>A core Course on Modeling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184</cp:revision>
  <dcterms:created xsi:type="dcterms:W3CDTF">2013-05-16T11:19:57Z</dcterms:created>
  <dcterms:modified xsi:type="dcterms:W3CDTF">2014-07-17T17:27:48Z</dcterms:modified>
</cp:coreProperties>
</file>